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71" r:id="rId2"/>
    <p:sldId id="302" r:id="rId3"/>
    <p:sldId id="303" r:id="rId4"/>
    <p:sldId id="304" r:id="rId5"/>
    <p:sldId id="305" r:id="rId6"/>
    <p:sldId id="306" r:id="rId7"/>
    <p:sldId id="272" r:id="rId8"/>
    <p:sldId id="273" r:id="rId9"/>
    <p:sldId id="274" r:id="rId10"/>
    <p:sldId id="275" r:id="rId11"/>
    <p:sldId id="276" r:id="rId12"/>
    <p:sldId id="278" r:id="rId13"/>
    <p:sldId id="307" r:id="rId14"/>
    <p:sldId id="280" r:id="rId15"/>
    <p:sldId id="284" r:id="rId16"/>
    <p:sldId id="286" r:id="rId17"/>
    <p:sldId id="308" r:id="rId18"/>
    <p:sldId id="309" r:id="rId19"/>
    <p:sldId id="288" r:id="rId20"/>
    <p:sldId id="290" r:id="rId21"/>
    <p:sldId id="310" r:id="rId22"/>
    <p:sldId id="295" r:id="rId23"/>
    <p:sldId id="297" r:id="rId24"/>
    <p:sldId id="300" r:id="rId25"/>
    <p:sldId id="301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749" autoAdjust="0"/>
    <p:restoredTop sz="94660"/>
  </p:normalViewPr>
  <p:slideViewPr>
    <p:cSldViewPr snapToGrid="0">
      <p:cViewPr>
        <p:scale>
          <a:sx n="70" d="100"/>
          <a:sy n="70" d="100"/>
        </p:scale>
        <p:origin x="-66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63795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3443581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163372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43994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213674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642111" y="188976"/>
            <a:ext cx="10810240" cy="79247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4311" y="2966415"/>
            <a:ext cx="11263376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9678" y="2145005"/>
            <a:ext cx="98326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1/28/2020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="" xmlns:p14="http://schemas.microsoft.com/office/powerpoint/2010/main" val="2953287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="" xmlns:a16="http://schemas.microsoft.com/office/drawing/2014/main" id="{29765A3B-F7FA-4AAE-8592-E0137DAA9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57" y="1094544"/>
            <a:ext cx="5274357" cy="4668912"/>
          </a:xfrm>
          <a:prstGeom prst="rect">
            <a:avLst/>
          </a:prstGeom>
        </p:spPr>
      </p:pic>
      <p:sp>
        <p:nvSpPr>
          <p:cNvPr id="3" name="Espaço Reservado para Conteúdo 1">
            <a:extLst>
              <a:ext uri="{FF2B5EF4-FFF2-40B4-BE49-F238E27FC236}">
                <a16:creationId xmlns="" xmlns:a16="http://schemas.microsoft.com/office/drawing/2014/main" id="{C25E4AF9-7D8B-408E-B258-E17DF8AED580}"/>
              </a:ext>
            </a:extLst>
          </p:cNvPr>
          <p:cNvSpPr txBox="1">
            <a:spLocks/>
          </p:cNvSpPr>
          <p:nvPr/>
        </p:nvSpPr>
        <p:spPr>
          <a:xfrm>
            <a:off x="6095999" y="1519237"/>
            <a:ext cx="4454769" cy="475297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defRPr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Ética e Legislação</a:t>
            </a:r>
          </a:p>
          <a:p>
            <a:pPr lvl="0" algn="just">
              <a:defRPr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defRPr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PLANO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ENSINO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="" xmlns:a16="http://schemas.microsoft.com/office/drawing/2014/main" id="{582BC8F1-3FE0-4B70-B8A1-5013A20B8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242" y="6238875"/>
            <a:ext cx="7459515" cy="6191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8782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347415" y="1347788"/>
            <a:ext cx="792934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Metodológicas:</a:t>
            </a: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Demonstrar senso de atualização contínua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 algn="just" fontAlgn="base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Estratégias de ensino e situações de aprendizagens: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Aulas expositivas e participativas, debates, seminários, exercícios individuais e em grupos, estudos de caso, análises de situação-problema,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valiação Interdisciplinar e Projeto Integrador.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21978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615959" y="1140631"/>
            <a:ext cx="705678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31/01:</a:t>
            </a: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Apresentação da ementa do curso, metodologia e referências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bibliográficas.</a:t>
            </a: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07/02: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Recesso de aula para os alunos.</a:t>
            </a:r>
            <a:endParaRPr lang="pt-BR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 e participação.</a:t>
            </a:r>
          </a:p>
        </p:txBody>
      </p:sp>
    </p:spTree>
    <p:extLst>
      <p:ext uri="{BB962C8B-B14F-4D97-AF65-F5344CB8AC3E}">
        <p14:creationId xmlns="" xmlns:p14="http://schemas.microsoft.com/office/powerpoint/2010/main" val="408251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140631"/>
            <a:ext cx="8543497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14/02: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Introdução a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Ética: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Conceito.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 Diferença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entre Ética e Moral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71450" indent="-17145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21/02: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Análise e Debate do Vídeo “Ética – Mario S.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Cortella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e Clóvis de Barros”.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Avaliação contínua seguindo como critérios o comportamento, participação e Realização de Atividade (individual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21591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140631"/>
            <a:ext cx="854349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28/02: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Introdução a Moral: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Conceito.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 Diferença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entre Ética e Moral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71450" indent="-17145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06/03: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Introdução a Ética Profissional: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Conceito.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Características.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Padrões de comportamento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Avaliação contínua seguindo como critérios o comportamento, participação e Realização de Atividade (individual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21591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8" y="963210"/>
            <a:ext cx="8543497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13/03: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Introdução a Ética Empresarial: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Conceito.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Características.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Direitos e Deveres</a:t>
            </a:r>
          </a:p>
          <a:p>
            <a:pPr marL="342900" indent="-34290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20/03: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Código de Conduta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 Ética nas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Empresas: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Elaboração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Acompanhamento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Monitoramento</a:t>
            </a:r>
          </a:p>
          <a:p>
            <a:pPr marL="457200" indent="-45720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 e participação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22148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801504" y="1140631"/>
            <a:ext cx="9198591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27/03: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Avaliação N1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Revisão de todas as atividades aplicadas para compor a nota.</a:t>
            </a:r>
          </a:p>
          <a:p>
            <a:pPr marL="171450" indent="-17145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03/04: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Direitos e Deveres com base no Código de Defesa do Consumidor:</a:t>
            </a:r>
          </a:p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Introdução</a:t>
            </a:r>
          </a:p>
          <a:p>
            <a:pPr algn="just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 Práticas Comerciais</a:t>
            </a:r>
          </a:p>
          <a:p>
            <a:pPr algn="just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 Proteção Contratual</a:t>
            </a:r>
          </a:p>
          <a:p>
            <a:pPr marL="342900" indent="-34290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Método de avaliação: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Avaliação contínua seguindo como critérios o comportamento, participação e Avaliação Formativa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Somativa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437623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978926" y="2682828"/>
            <a:ext cx="85434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Feriado – 10/04/20</a:t>
            </a:r>
            <a:endParaRPr lang="pt-BR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5950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140631"/>
            <a:ext cx="8543497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17/04: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Direitos e Deveres com base no Código de Defesa do Consumidor:</a:t>
            </a:r>
          </a:p>
          <a:p>
            <a:pPr marL="342900" indent="-342900">
              <a:buFontTx/>
              <a:buChar char="-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Sanções Administrativas</a:t>
            </a:r>
          </a:p>
          <a:p>
            <a:pPr marL="342900" indent="-342900">
              <a:buFontTx/>
              <a:buChar char="-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Infrações Penais</a:t>
            </a:r>
          </a:p>
          <a:p>
            <a:pPr marL="171450" indent="-171450">
              <a:buFontTx/>
              <a:buChar char="-"/>
            </a:pPr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24/04: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Contratos: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Introdução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 Elementos Constitutivos</a:t>
            </a:r>
          </a:p>
          <a:p>
            <a:pPr marL="171450" indent="-17145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fontAlgn="base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comportamento, participação e Realização de Atividade (dupla).</a:t>
            </a:r>
          </a:p>
        </p:txBody>
      </p:sp>
    </p:spTree>
    <p:extLst>
      <p:ext uri="{BB962C8B-B14F-4D97-AF65-F5344CB8AC3E}">
        <p14:creationId xmlns="" xmlns:p14="http://schemas.microsoft.com/office/powerpoint/2010/main" val="261595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978926" y="2682828"/>
            <a:ext cx="85434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Feriado – 01/05/20</a:t>
            </a:r>
            <a:endParaRPr lang="pt-BR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595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140631"/>
            <a:ext cx="85434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08/05: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Legislação e Certificação Digital</a:t>
            </a:r>
          </a:p>
          <a:p>
            <a:pPr algn="just"/>
            <a:endParaRPr lang="pt-BR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15/05: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Lei Carolina Dieckmann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Lei n.º 9.609/98 (Lei do Software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fontAlgn="base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comportamento, participação e Realização de Atividade (dupla).</a:t>
            </a:r>
          </a:p>
        </p:txBody>
      </p:sp>
    </p:spTree>
    <p:extLst>
      <p:ext uri="{BB962C8B-B14F-4D97-AF65-F5344CB8AC3E}">
        <p14:creationId xmlns="" xmlns:p14="http://schemas.microsoft.com/office/powerpoint/2010/main" val="4281944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402006" y="1460740"/>
            <a:ext cx="7656643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Prof. Esp. Jean </a:t>
            </a:r>
            <a:r>
              <a:rPr 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Valens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 Veloso </a:t>
            </a:r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Rodrigues</a:t>
            </a:r>
            <a:endParaRPr lang="pt-BR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Graduado em Direito pela Pontifícia Universidade Católica de Goiás (PUC-GO). Graduado em Ciências Contábeis pela Universidade Católica Dom Bosco (UCDB). Especialista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em Planejamento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Tributário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pela Universidade Federal de Goiás (UFG).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Pós-graduando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em Planejamento Empresarial e Finanças pela Faculdade Venda Nova do Imigrante (FAVENI). Professor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na Faculdade SENAI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Fatesg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Palestrante, Escritor, Educador Financeiro e Investidor.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316462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140631"/>
            <a:ext cx="854349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22/05: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Lei n.º 9.610/98 (Lei dos Direitos Autorais)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Lei n.º 10.973/04 (Lei de Inovação Científica Tecnológica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29/05: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Avaliação N2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- Revisão de todas as atividades aplicadas para compor a nota.</a:t>
            </a:r>
          </a:p>
          <a:p>
            <a:pPr marL="171450" indent="-171450">
              <a:buFontTx/>
              <a:buChar char="-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comportamento, participação e Avaliação Formativa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Somativa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3935632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296537" y="2682828"/>
            <a:ext cx="1000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Fórum Logístico – 04/06/20</a:t>
            </a:r>
            <a:endParaRPr lang="pt-BR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595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440882"/>
            <a:ext cx="8543497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Aula – 05/06: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Realização do Projeto Integrador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Método de avaliação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: Avaliação contínua seguindo como critérios o comportamento e participação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Aula – </a:t>
            </a:r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12/06: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Apresentação do Projeto Integrador</a:t>
            </a:r>
            <a:endParaRPr lang="pt-BR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comportamento e participação.</a:t>
            </a:r>
          </a:p>
          <a:p>
            <a:pPr algn="just" fontAlgn="base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78114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42699" y="1358995"/>
            <a:ext cx="854349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Aula 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19/12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Entrega de Resultados e Exame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Final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Método de avaliação: Avaliação contínua seguindo como critérios o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comportamento, participação, Feedback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 entrega de resultados e Avaliação Exame Final.</a:t>
            </a:r>
          </a:p>
        </p:txBody>
      </p:sp>
    </p:spTree>
    <p:extLst>
      <p:ext uri="{BB962C8B-B14F-4D97-AF65-F5344CB8AC3E}">
        <p14:creationId xmlns="" xmlns:p14="http://schemas.microsoft.com/office/powerpoint/2010/main" val="2974454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266803307"/>
              </p:ext>
            </p:extLst>
          </p:nvPr>
        </p:nvGraphicFramePr>
        <p:xfrm>
          <a:off x="818866" y="1624084"/>
          <a:ext cx="10536071" cy="43126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22796"/>
                <a:gridCol w="7013275"/>
              </a:tblGrid>
              <a:tr h="923561">
                <a:tc gridSpan="2"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AVALIAÇÃO: </a:t>
                      </a:r>
                      <a:r>
                        <a:rPr lang="pt-BR" sz="28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Composição </a:t>
                      </a: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 média conforme regimento         </a:t>
                      </a:r>
                      <a:r>
                        <a:rPr lang="pt-BR" sz="28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 </a:t>
                      </a: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= (N1 + N2 </a:t>
                      </a:r>
                      <a:r>
                        <a:rPr lang="pt-BR" sz="2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r>
                        <a:rPr lang="pt-BR" sz="280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NT)/</a:t>
                      </a:r>
                      <a:r>
                        <a:rPr lang="pt-BR" sz="28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pt-BR" sz="2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923561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 1</a:t>
                      </a:r>
                      <a:endParaRPr lang="pt-BR" sz="2800" b="1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Avaliação qualitativa + Avaliação quantitativa </a:t>
                      </a:r>
                      <a:endParaRPr lang="pt-BR" sz="2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</a:tr>
              <a:tr h="923561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N2</a:t>
                      </a:r>
                      <a:endParaRPr lang="pt-BR" sz="2800" b="1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Avaliação qualitativa + Avaliação quantitativa </a:t>
                      </a:r>
                      <a:endParaRPr lang="pt-BR" sz="2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</a:tr>
              <a:tr h="1542008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NT (PI+AI)</a:t>
                      </a:r>
                      <a:endParaRPr lang="pt-BR" sz="2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60% nota do Projeto Integrador -PI</a:t>
                      </a:r>
                    </a:p>
                    <a:p>
                      <a:pPr algn="l">
                        <a:spcAft>
                          <a:spcPts val="1400"/>
                        </a:spcAft>
                      </a:pPr>
                      <a:r>
                        <a:rPr lang="pt-BR" sz="2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40% nota da Avaliação Interdisciplinar -AI</a:t>
                      </a:r>
                      <a:endParaRPr lang="pt-BR" sz="2800" dirty="0"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15434" marR="1543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40819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043451" y="2082327"/>
            <a:ext cx="656457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GOOGLE SALA DE AULA</a:t>
            </a: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Código:   </a:t>
            </a:r>
          </a:p>
          <a:p>
            <a:pPr algn="ctr"/>
            <a:endParaRPr lang="pt-BR" sz="24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6000" b="1" smtClean="0">
                <a:latin typeface="Arial" panose="020B0604020202020204" pitchFamily="34" charset="0"/>
                <a:cs typeface="Arial" panose="020B0604020202020204" pitchFamily="34" charset="0"/>
              </a:rPr>
              <a:t>w48z58</a:t>
            </a:r>
            <a:endParaRPr lang="pt-BR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5681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GALLOR\Desktop\JEAN VALENS\Faculdade\Faculdade Senai Fatesg\2020\2020-01\Log 3º\Nova pasta\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99"/>
            <a:ext cx="12192000" cy="68580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GALLOR\Desktop\JEAN VALENS\Faculdade\Faculdade Senai Fatesg\2020\2020-01\Log 3º\Nova pasta\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12191999" cy="68580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ALLOR\Desktop\JEAN VALENS\E-book\Empreendedorismo\Venha Saber\Capa Socialblad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12192000" cy="68580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GALLOR\Desktop\JEAN VALENS\E-book\Empreendedorismo\Venha Saber\YouTube\Videos\Investimentos\Seja Investido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401364" y="1460739"/>
            <a:ext cx="705678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Objetivos gerais da matéria:</a:t>
            </a: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u="sng" dirty="0">
                <a:latin typeface="Arial" panose="020B0604020202020204" pitchFamily="34" charset="0"/>
                <a:cs typeface="Arial" panose="020B0604020202020204" pitchFamily="34" charset="0"/>
              </a:rPr>
              <a:t>Aplica as normas e os conceitos de ética vigentes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no contexto de trabalho, utilizando a legislação da área de atuação.</a:t>
            </a: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Competências gerais:</a:t>
            </a: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u="sng" dirty="0">
                <a:latin typeface="Arial" panose="020B0604020202020204" pitchFamily="34" charset="0"/>
                <a:cs typeface="Arial" panose="020B0604020202020204" pitchFamily="34" charset="0"/>
              </a:rPr>
              <a:t>Compreende os direitos e deveres pertinentes à área de atuação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 bem como o emprego da ética profissional para que permita uma maior eficiência na conduta a ser seguida no local de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trabalho.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484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24639" y="1074834"/>
            <a:ext cx="841143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Capacidades técnicas:</a:t>
            </a: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u="sng" dirty="0">
                <a:latin typeface="Arial" panose="020B0604020202020204" pitchFamily="34" charset="0"/>
                <a:cs typeface="Arial" panose="020B0604020202020204" pitchFamily="34" charset="0"/>
              </a:rPr>
              <a:t>Aplicar a legislação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da área de atuação nas suas atividades;</a:t>
            </a: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Aplicar os conceitos de propriedade intelectual nas suas atividades; e</a:t>
            </a: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u="sng" dirty="0">
                <a:latin typeface="Arial" panose="020B0604020202020204" pitchFamily="34" charset="0"/>
                <a:cs typeface="Arial" panose="020B0604020202020204" pitchFamily="34" charset="0"/>
              </a:rPr>
              <a:t>Aplicar as normas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de ética e moral nas suas atividades.</a:t>
            </a:r>
          </a:p>
        </p:txBody>
      </p:sp>
    </p:spTree>
    <p:extLst>
      <p:ext uri="{BB962C8B-B14F-4D97-AF65-F5344CB8AC3E}">
        <p14:creationId xmlns="" xmlns:p14="http://schemas.microsoft.com/office/powerpoint/2010/main" val="4147828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947217" y="1016902"/>
            <a:ext cx="8506967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Capacidades sociais, organizativas e metodológicas:</a:t>
            </a:r>
          </a:p>
          <a:p>
            <a:pPr algn="just"/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Sociais:</a:t>
            </a:r>
          </a:p>
          <a:p>
            <a:pPr algn="just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Demonstrar atitudes e posturas éticas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nas ações nas relações profissionais; e</a:t>
            </a: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Demonstrar senso de responsabilidade e prioridade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 algn="just" fontAlgn="base"/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Organizativas:</a:t>
            </a:r>
          </a:p>
          <a:p>
            <a:pPr algn="just"/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Ø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Organizar o trabalho de acordo com a legislação vigente e padrões éticos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adequados.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6215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828</Words>
  <Application>Microsoft Office PowerPoint</Application>
  <PresentationFormat>Personalizar</PresentationFormat>
  <Paragraphs>168</Paragraphs>
  <Slides>25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2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Alessandro Caetano Neves</dc:creator>
  <cp:lastModifiedBy>GALLOR</cp:lastModifiedBy>
  <cp:revision>79</cp:revision>
  <dcterms:created xsi:type="dcterms:W3CDTF">2019-06-18T17:58:32Z</dcterms:created>
  <dcterms:modified xsi:type="dcterms:W3CDTF">2020-01-28T11:51:43Z</dcterms:modified>
</cp:coreProperties>
</file>

<file path=docProps/thumbnail.jpeg>
</file>